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015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565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1598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0883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3599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0478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916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8561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175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9116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4638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765CD-3AD7-42D5-8BF3-C7FC446CC7C9}" type="datetimeFigureOut">
              <a:rPr lang="hu-HU" smtClean="0"/>
              <a:t>2025. 09. 14.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399AD-2E4B-4513-AE95-A024FF0D3D7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9569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Számítógép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9927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Fogalma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Olyan berendezés, amely képes</a:t>
            </a:r>
          </a:p>
          <a:p>
            <a:r>
              <a:rPr lang="hu-HU" dirty="0"/>
              <a:t> bemenő adatok fogadására, </a:t>
            </a:r>
          </a:p>
          <a:p>
            <a:r>
              <a:rPr lang="hu-HU" dirty="0"/>
              <a:t>az adatok feldolgozására,</a:t>
            </a:r>
          </a:p>
          <a:p>
            <a:r>
              <a:rPr lang="hu-HU" dirty="0"/>
              <a:t>a kapott adatok kivitelére.</a:t>
            </a: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 descr="Asztali számítógép – Wikipé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632" y="2306108"/>
            <a:ext cx="5253315" cy="378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43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hu-HU" altLang="hu-HU" b="1" dirty="0"/>
              <a:t>Mi szükséges a működéshez?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2208214" y="1844675"/>
            <a:ext cx="19446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3200" b="1" u="sng"/>
              <a:t>Hardver</a:t>
            </a:r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7824788" y="1773238"/>
            <a:ext cx="20875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hu-HU" sz="3200" b="1" u="sng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Szoftver</a:t>
            </a:r>
            <a:endParaRPr lang="hu-HU" sz="32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 flipH="1">
            <a:off x="4079876" y="1628775"/>
            <a:ext cx="1152525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1210" name="Line 10"/>
          <p:cNvSpPr>
            <a:spLocks noChangeShapeType="1"/>
          </p:cNvSpPr>
          <p:nvPr/>
        </p:nvSpPr>
        <p:spPr bwMode="auto">
          <a:xfrm>
            <a:off x="6167438" y="1557339"/>
            <a:ext cx="1223962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pic>
        <p:nvPicPr>
          <p:cNvPr id="51212" name="Picture 12" descr="computer_2-raj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4724400"/>
            <a:ext cx="183673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4" name="Picture 14" descr="windowsXPprofessi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4941888"/>
            <a:ext cx="2087562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8" name="Picture 18" descr="linux_hardver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2420938"/>
            <a:ext cx="229235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9" name="Picture 19" descr="exc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4941889"/>
            <a:ext cx="178117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1" name="Rectangle 21"/>
          <p:cNvSpPr>
            <a:spLocks noChangeArrowheads="1"/>
          </p:cNvSpPr>
          <p:nvPr/>
        </p:nvSpPr>
        <p:spPr bwMode="auto">
          <a:xfrm>
            <a:off x="1919289" y="2565401"/>
            <a:ext cx="3024187" cy="2087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hu-HU" altLang="hu-HU"/>
          </a:p>
        </p:txBody>
      </p:sp>
      <p:sp>
        <p:nvSpPr>
          <p:cNvPr id="51222" name="Rectangle 22"/>
          <p:cNvSpPr>
            <a:spLocks noChangeArrowheads="1"/>
          </p:cNvSpPr>
          <p:nvPr/>
        </p:nvSpPr>
        <p:spPr bwMode="auto">
          <a:xfrm>
            <a:off x="1127126" y="2781300"/>
            <a:ext cx="3636963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None/>
            </a:pPr>
            <a:r>
              <a:rPr lang="hu-HU" altLang="hu-HU" sz="27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 számítógép kézzel fogható részei, fizikailag létező eszközök</a:t>
            </a:r>
            <a:br>
              <a:rPr lang="hu-HU" altLang="hu-H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hu-HU" altLang="hu-HU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23" name="Rectangle 23"/>
          <p:cNvSpPr>
            <a:spLocks noChangeArrowheads="1"/>
          </p:cNvSpPr>
          <p:nvPr/>
        </p:nvSpPr>
        <p:spPr bwMode="auto">
          <a:xfrm>
            <a:off x="7391400" y="2492376"/>
            <a:ext cx="3024188" cy="20875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hu-HU" altLang="hu-HU"/>
          </a:p>
        </p:txBody>
      </p:sp>
      <p:sp>
        <p:nvSpPr>
          <p:cNvPr id="51225" name="Rectangle 25"/>
          <p:cNvSpPr>
            <a:spLocks noGrp="1" noChangeArrowheads="1"/>
          </p:cNvSpPr>
          <p:nvPr>
            <p:ph type="body" idx="4294967295"/>
          </p:nvPr>
        </p:nvSpPr>
        <p:spPr>
          <a:xfrm>
            <a:off x="7535864" y="2852738"/>
            <a:ext cx="2719387" cy="1446212"/>
          </a:xfrm>
          <a:noFill/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700"/>
              <a:t>a számítógépet működtető programok összessége</a:t>
            </a:r>
          </a:p>
        </p:txBody>
      </p:sp>
    </p:spTree>
    <p:extLst>
      <p:ext uri="{BB962C8B-B14F-4D97-AF65-F5344CB8AC3E}">
        <p14:creationId xmlns:p14="http://schemas.microsoft.com/office/powerpoint/2010/main" val="423123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20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20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20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20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20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20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20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20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20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2000"/>
                                        <p:tgtEl>
                                          <p:spTgt spid="5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20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7" grpId="0"/>
      <p:bldP spid="51208" grpId="0"/>
      <p:bldP spid="51221" grpId="0" animBg="1"/>
      <p:bldP spid="51222" grpId="0"/>
      <p:bldP spid="51223" grpId="0" animBg="1"/>
      <p:bldP spid="5122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74826" y="333375"/>
            <a:ext cx="6373813" cy="1143000"/>
          </a:xfrm>
        </p:spPr>
        <p:txBody>
          <a:bodyPr/>
          <a:lstStyle/>
          <a:p>
            <a:r>
              <a:rPr lang="hu-HU" altLang="hu-HU" b="1" dirty="0"/>
              <a:t>A számítógép fő részei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703389" y="2997201"/>
            <a:ext cx="15843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2000" b="1"/>
              <a:t>Képernyő (monitor)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8869363" y="1844676"/>
            <a:ext cx="15478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2000" b="1"/>
              <a:t>CD-, DVD- meghajtó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8975726" y="2997201"/>
            <a:ext cx="1547813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2000" b="1"/>
              <a:t>Hajlékony lemez- (floppy-) meghajtó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8832851" y="5319714"/>
            <a:ext cx="15478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2000" b="1"/>
              <a:t>Egér</a:t>
            </a:r>
            <a:br>
              <a:rPr lang="hu-HU" altLang="hu-HU" sz="2000" b="1"/>
            </a:br>
            <a:r>
              <a:rPr lang="hu-HU" altLang="hu-HU" sz="2000" b="1"/>
              <a:t>(mouse)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1524001" y="5589589"/>
            <a:ext cx="1763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2000" b="1"/>
              <a:t>Billentyűzet</a:t>
            </a:r>
            <a:br>
              <a:rPr lang="hu-HU" altLang="hu-HU" sz="2000" b="1"/>
            </a:br>
            <a:r>
              <a:rPr lang="hu-HU" altLang="hu-HU" sz="2000" b="1"/>
              <a:t>(klaviatúra)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6311901" y="1557339"/>
            <a:ext cx="2303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u-HU" altLang="hu-HU" sz="2000" b="1"/>
              <a:t>Számítógép-ház</a:t>
            </a:r>
          </a:p>
        </p:txBody>
      </p:sp>
      <p:pic>
        <p:nvPicPr>
          <p:cNvPr id="50189" name="Picture 13" descr="ibm-p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2378075"/>
            <a:ext cx="52387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0" name="Line 14"/>
          <p:cNvSpPr>
            <a:spLocks noChangeShapeType="1"/>
          </p:cNvSpPr>
          <p:nvPr/>
        </p:nvSpPr>
        <p:spPr bwMode="auto">
          <a:xfrm>
            <a:off x="3000376" y="3357563"/>
            <a:ext cx="201612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>
            <a:off x="7319963" y="1916114"/>
            <a:ext cx="0" cy="6492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7751764" y="2205038"/>
            <a:ext cx="1081087" cy="6477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7535864" y="3500438"/>
            <a:ext cx="1368425" cy="144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7897814" y="5661025"/>
            <a:ext cx="93503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  <p:sp>
        <p:nvSpPr>
          <p:cNvPr id="50195" name="Line 19"/>
          <p:cNvSpPr>
            <a:spLocks noChangeShapeType="1"/>
          </p:cNvSpPr>
          <p:nvPr/>
        </p:nvSpPr>
        <p:spPr bwMode="auto">
          <a:xfrm flipV="1">
            <a:off x="3359151" y="5589588"/>
            <a:ext cx="936625" cy="215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739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0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0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0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0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0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0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0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50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81" grpId="0"/>
      <p:bldP spid="50183" grpId="0"/>
      <p:bldP spid="50184" grpId="0"/>
      <p:bldP spid="50185" grpId="0"/>
      <p:bldP spid="50186" grpId="0"/>
      <p:bldP spid="5018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Számítógép felépítése</a:t>
            </a:r>
          </a:p>
        </p:txBody>
      </p:sp>
      <p:pic>
        <p:nvPicPr>
          <p:cNvPr id="1026" name="Picture 2" descr="https://informatika.gtportal.eu/img/oldalak/alapok/szamitogep/Szg_fele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190" y="2074334"/>
            <a:ext cx="9653610" cy="370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389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5733" y="346075"/>
            <a:ext cx="11015134" cy="850900"/>
          </a:xfrm>
        </p:spPr>
        <p:txBody>
          <a:bodyPr>
            <a:normAutofit fontScale="90000"/>
          </a:bodyPr>
          <a:lstStyle/>
          <a:p>
            <a:r>
              <a:rPr lang="hu-HU" altLang="hu-HU" sz="3200" b="1" dirty="0"/>
              <a:t>Processzor- központi feldolgozói egység  (CPU - </a:t>
            </a:r>
            <a:r>
              <a:rPr lang="hu-HU" altLang="hu-HU" sz="3200" b="1" i="1" dirty="0" err="1"/>
              <a:t>Central</a:t>
            </a:r>
            <a:r>
              <a:rPr lang="hu-HU" altLang="hu-HU" sz="3200" b="1" i="1" dirty="0"/>
              <a:t> </a:t>
            </a:r>
            <a:r>
              <a:rPr lang="hu-HU" altLang="hu-HU" sz="3200" b="1" i="1" dirty="0" err="1"/>
              <a:t>Processing</a:t>
            </a:r>
            <a:r>
              <a:rPr lang="hu-HU" altLang="hu-HU" sz="3200" b="1" i="1" dirty="0"/>
              <a:t> Unit</a:t>
            </a:r>
            <a:r>
              <a:rPr lang="hu-HU" altLang="hu-HU" sz="3200" b="1" dirty="0"/>
              <a:t>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65200" y="1052513"/>
            <a:ext cx="9112250" cy="2881312"/>
          </a:xfrm>
        </p:spPr>
        <p:txBody>
          <a:bodyPr/>
          <a:lstStyle/>
          <a:p>
            <a:endParaRPr lang="hu-HU" altLang="hu-HU" b="1" dirty="0"/>
          </a:p>
          <a:p>
            <a:pPr marL="0" indent="0">
              <a:buNone/>
            </a:pPr>
            <a:r>
              <a:rPr lang="hu-HU" altLang="hu-HU" dirty="0"/>
              <a:t>A számítógép "agya", ahol az összes munka </a:t>
            </a:r>
            <a:r>
              <a:rPr lang="hu-HU" altLang="hu-HU" dirty="0" err="1"/>
              <a:t>végrehajtódik</a:t>
            </a:r>
            <a:r>
              <a:rPr lang="hu-HU" altLang="hu-HU" dirty="0"/>
              <a:t>. Egy elektronikus eszköz, amely adatokat fogad és azokon különböző műveletek  hajt végre. Ezek lehetnek számítási, vagy vezérlési műveletek.</a:t>
            </a:r>
          </a:p>
        </p:txBody>
      </p:sp>
      <p:pic>
        <p:nvPicPr>
          <p:cNvPr id="7173" name="Picture 6" descr="processz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791" y="3716338"/>
            <a:ext cx="3024188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7" descr="processzor-am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4056857"/>
            <a:ext cx="2592388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3532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8"/>
            <a:ext cx="8229600" cy="633412"/>
          </a:xfrm>
        </p:spPr>
        <p:txBody>
          <a:bodyPr/>
          <a:lstStyle/>
          <a:p>
            <a:r>
              <a:rPr lang="hu-HU" altLang="hu-HU" sz="3500" b="1" dirty="0"/>
              <a:t>Memória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92313" y="981076"/>
            <a:ext cx="8229600" cy="5876925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hu-HU" altLang="hu-HU" dirty="0"/>
              <a:t>A </a:t>
            </a:r>
            <a:r>
              <a:rPr lang="hu-HU" altLang="hu-HU" b="1" u="sng" dirty="0"/>
              <a:t>memória</a:t>
            </a:r>
            <a:r>
              <a:rPr lang="hu-HU" altLang="hu-HU" dirty="0"/>
              <a:t> a számítógép emlékezete. Ide kerülnek a futó programok és az általuk használt adatok.</a:t>
            </a:r>
            <a:br>
              <a:rPr lang="hu-HU" altLang="hu-HU" dirty="0"/>
            </a:br>
            <a:br>
              <a:rPr lang="hu-HU" altLang="hu-HU" dirty="0"/>
            </a:br>
            <a:br>
              <a:rPr lang="hu-HU" altLang="hu-HU" dirty="0"/>
            </a:br>
            <a:br>
              <a:rPr lang="hu-HU" altLang="hu-HU" dirty="0"/>
            </a:br>
            <a:br>
              <a:rPr lang="hu-HU" altLang="hu-HU" dirty="0"/>
            </a:br>
            <a:br>
              <a:rPr lang="hu-HU" altLang="hu-HU" dirty="0"/>
            </a:br>
            <a:endParaRPr lang="hu-HU" altLang="hu-HU" dirty="0"/>
          </a:p>
          <a:p>
            <a:pPr>
              <a:lnSpc>
                <a:spcPct val="90000"/>
              </a:lnSpc>
            </a:pPr>
            <a:r>
              <a:rPr lang="hu-HU" altLang="hu-HU" b="1" u="sng" dirty="0"/>
              <a:t>RAM</a:t>
            </a:r>
            <a:r>
              <a:rPr lang="hu-HU" altLang="hu-HU" dirty="0"/>
              <a:t>: írható-olvasható memória. A számítógép kikapcsolása után törlődik a tartalma.</a:t>
            </a:r>
            <a:br>
              <a:rPr lang="hu-HU" altLang="hu-HU" dirty="0"/>
            </a:br>
            <a:endParaRPr lang="hu-HU" altLang="hu-HU" dirty="0"/>
          </a:p>
          <a:p>
            <a:pPr>
              <a:lnSpc>
                <a:spcPct val="90000"/>
              </a:lnSpc>
            </a:pPr>
            <a:r>
              <a:rPr lang="hu-HU" altLang="hu-HU" b="1" u="sng" dirty="0"/>
              <a:t>ROM</a:t>
            </a:r>
            <a:r>
              <a:rPr lang="hu-HU" altLang="hu-HU" dirty="0"/>
              <a:t>: csak olvasható memória, tartalma nem változik a gép kikapcsolása után sem. </a:t>
            </a:r>
          </a:p>
        </p:txBody>
      </p:sp>
      <p:pic>
        <p:nvPicPr>
          <p:cNvPr id="8197" name="Picture 4" descr="Memoria_DD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453" y="2137308"/>
            <a:ext cx="1621894" cy="1621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5" descr="memoria-kingst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" b="18074"/>
          <a:stretch>
            <a:fillRect/>
          </a:stretch>
        </p:blipFill>
        <p:spPr bwMode="auto">
          <a:xfrm>
            <a:off x="8096782" y="2054227"/>
            <a:ext cx="2464448" cy="1562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764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9"/>
            <a:ext cx="3322638" cy="561975"/>
          </a:xfrm>
        </p:spPr>
        <p:txBody>
          <a:bodyPr>
            <a:normAutofit fontScale="90000"/>
          </a:bodyPr>
          <a:lstStyle/>
          <a:p>
            <a:r>
              <a:rPr lang="hu-HU" altLang="hu-HU" sz="3500" b="1" dirty="0"/>
              <a:t>Alaplap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1" y="981075"/>
            <a:ext cx="4618038" cy="3142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altLang="hu-HU" dirty="0"/>
              <a:t>Az alaplap a számítógép fontos, alapvető áramköreit tartalmazza. A PC-ben közvetlen vagy közvetett módon minden csatlakozik az alaplaphoz. </a:t>
            </a:r>
          </a:p>
        </p:txBody>
      </p:sp>
      <p:pic>
        <p:nvPicPr>
          <p:cNvPr id="9221" name="Picture 8" descr="alaplap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015" y="666750"/>
            <a:ext cx="3768543" cy="2829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753533" y="4011084"/>
            <a:ext cx="6519333" cy="1228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defRPr/>
            </a:pPr>
            <a:r>
              <a:rPr lang="hu-HU" sz="2800" dirty="0">
                <a:latin typeface="Arial" charset="0"/>
              </a:rPr>
              <a:t>Az alaplapon több csatlakozási hely, csatoló-kártya hely található.</a:t>
            </a:r>
            <a:r>
              <a:rPr lang="hu-HU" sz="3200" dirty="0">
                <a:latin typeface="Arial" charset="0"/>
              </a:rPr>
              <a:t> </a:t>
            </a:r>
          </a:p>
        </p:txBody>
      </p:sp>
      <p:pic>
        <p:nvPicPr>
          <p:cNvPr id="9223" name="Picture 11" descr="alaplap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031" y="3850696"/>
            <a:ext cx="2958570" cy="2219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6098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203</Words>
  <Application>Microsoft Office PowerPoint</Application>
  <PresentationFormat>Szélesvásznú</PresentationFormat>
  <Paragraphs>29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Office-téma</vt:lpstr>
      <vt:lpstr>Számítógép</vt:lpstr>
      <vt:lpstr>Fogalma</vt:lpstr>
      <vt:lpstr>Mi szükséges a működéshez?</vt:lpstr>
      <vt:lpstr>A számítógép fő részei</vt:lpstr>
      <vt:lpstr>Számítógép felépítése</vt:lpstr>
      <vt:lpstr>Processzor- központi feldolgozói egység  (CPU - Central Processing Unit)</vt:lpstr>
      <vt:lpstr>Memória</vt:lpstr>
      <vt:lpstr>Alaplap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Számítógép</dc:title>
  <dc:creator>user</dc:creator>
  <cp:lastModifiedBy>O365 felhasználó</cp:lastModifiedBy>
  <cp:revision>5</cp:revision>
  <dcterms:created xsi:type="dcterms:W3CDTF">2019-06-18T07:11:30Z</dcterms:created>
  <dcterms:modified xsi:type="dcterms:W3CDTF">2025-09-14T11:15:29Z</dcterms:modified>
</cp:coreProperties>
</file>