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3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Kattintson ide az alcím mintájának szerkesztéséhez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6F1C0-1530-43E0-AEBA-406D2329858F}" type="datetimeFigureOut">
              <a:rPr lang="hu-HU" smtClean="0"/>
              <a:t>2019. 06. 25.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33DD1-B312-4FD9-9E72-43DAC3C530A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8301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6F1C0-1530-43E0-AEBA-406D2329858F}" type="datetimeFigureOut">
              <a:rPr lang="hu-HU" smtClean="0"/>
              <a:t>2019. 06. 25.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33DD1-B312-4FD9-9E72-43DAC3C530A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44205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6F1C0-1530-43E0-AEBA-406D2329858F}" type="datetimeFigureOut">
              <a:rPr lang="hu-HU" smtClean="0"/>
              <a:t>2019. 06. 25.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33DD1-B312-4FD9-9E72-43DAC3C530A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7594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6F1C0-1530-43E0-AEBA-406D2329858F}" type="datetimeFigureOut">
              <a:rPr lang="hu-HU" smtClean="0"/>
              <a:t>2019. 06. 25.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33DD1-B312-4FD9-9E72-43DAC3C530A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73223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6F1C0-1530-43E0-AEBA-406D2329858F}" type="datetimeFigureOut">
              <a:rPr lang="hu-HU" smtClean="0"/>
              <a:t>2019. 06. 25.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33DD1-B312-4FD9-9E72-43DAC3C530A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92243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6F1C0-1530-43E0-AEBA-406D2329858F}" type="datetimeFigureOut">
              <a:rPr lang="hu-HU" smtClean="0"/>
              <a:t>2019. 06. 25.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33DD1-B312-4FD9-9E72-43DAC3C530A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28862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6F1C0-1530-43E0-AEBA-406D2329858F}" type="datetimeFigureOut">
              <a:rPr lang="hu-HU" smtClean="0"/>
              <a:t>2019. 06. 25.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33DD1-B312-4FD9-9E72-43DAC3C530A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4182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6F1C0-1530-43E0-AEBA-406D2329858F}" type="datetimeFigureOut">
              <a:rPr lang="hu-HU" smtClean="0"/>
              <a:t>2019. 06. 25.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33DD1-B312-4FD9-9E72-43DAC3C530A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05170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6F1C0-1530-43E0-AEBA-406D2329858F}" type="datetimeFigureOut">
              <a:rPr lang="hu-HU" smtClean="0"/>
              <a:t>2019. 06. 25.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33DD1-B312-4FD9-9E72-43DAC3C530A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13223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6F1C0-1530-43E0-AEBA-406D2329858F}" type="datetimeFigureOut">
              <a:rPr lang="hu-HU" smtClean="0"/>
              <a:t>2019. 06. 25.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33DD1-B312-4FD9-9E72-43DAC3C530A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20487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6F1C0-1530-43E0-AEBA-406D2329858F}" type="datetimeFigureOut">
              <a:rPr lang="hu-HU" smtClean="0"/>
              <a:t>2019. 06. 25.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33DD1-B312-4FD9-9E72-43DAC3C530A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47846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86F1C0-1530-43E0-AEBA-406D2329858F}" type="datetimeFigureOut">
              <a:rPr lang="hu-HU" smtClean="0"/>
              <a:t>2019. 06. 25.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833DD1-B312-4FD9-9E72-43DAC3C530A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81965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hu.wikipedia.org/wiki/CD" TargetMode="External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gif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smtClean="0"/>
              <a:t>Perifériák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875658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774825" y="44450"/>
            <a:ext cx="8229600" cy="850900"/>
          </a:xfrm>
        </p:spPr>
        <p:txBody>
          <a:bodyPr/>
          <a:lstStyle/>
          <a:p>
            <a:pPr algn="l"/>
            <a:r>
              <a:rPr lang="hu-HU" altLang="hu-HU" sz="2800" b="1" dirty="0"/>
              <a:t>Projektor – kivetítő</a:t>
            </a:r>
            <a:r>
              <a:rPr lang="hu-HU" altLang="hu-HU" dirty="0"/>
              <a:t> </a:t>
            </a:r>
            <a:r>
              <a:rPr lang="hu-HU" altLang="hu-HU" sz="2000" b="1" dirty="0"/>
              <a:t>(kiviteli eszköz)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74825" y="1628776"/>
            <a:ext cx="8229600" cy="6550025"/>
          </a:xfrm>
        </p:spPr>
        <p:txBody>
          <a:bodyPr/>
          <a:lstStyle/>
          <a:p>
            <a:r>
              <a:rPr lang="hu-HU" altLang="hu-HU" sz="2400"/>
              <a:t>A számítógép képernyőjén megjelenő kép nagy méretben történő kivetítésére alkalmas berendezés. </a:t>
            </a:r>
            <a:br>
              <a:rPr lang="hu-HU" altLang="hu-HU" sz="2400"/>
            </a:br>
            <a:endParaRPr lang="hu-HU" altLang="hu-HU" sz="2400"/>
          </a:p>
          <a:p>
            <a:r>
              <a:rPr lang="hu-HU" altLang="hu-HU" sz="2400"/>
              <a:t>A projektorra jellemző adatok</a:t>
            </a:r>
          </a:p>
          <a:p>
            <a:pPr lvl="1"/>
            <a:r>
              <a:rPr lang="hu-HU" altLang="hu-HU" sz="2000"/>
              <a:t>Fényerő</a:t>
            </a:r>
          </a:p>
          <a:p>
            <a:pPr lvl="1"/>
            <a:r>
              <a:rPr lang="hu-HU" altLang="hu-HU" sz="2000"/>
              <a:t>Kontrasztarány</a:t>
            </a:r>
          </a:p>
          <a:p>
            <a:pPr lvl="1"/>
            <a:r>
              <a:rPr lang="hu-HU" altLang="hu-HU" sz="2000"/>
              <a:t>Technológia</a:t>
            </a:r>
          </a:p>
          <a:p>
            <a:pPr lvl="1"/>
            <a:endParaRPr lang="hu-HU" altLang="hu-HU" sz="2000"/>
          </a:p>
          <a:p>
            <a:endParaRPr lang="hu-HU" altLang="hu-HU" sz="2400"/>
          </a:p>
        </p:txBody>
      </p:sp>
      <p:pic>
        <p:nvPicPr>
          <p:cNvPr id="18437" name="Picture 4" descr="projek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1639" y="115888"/>
            <a:ext cx="2466975" cy="142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4" name="Picture 6" descr="Acer PH530 projektor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5101" y="2636839"/>
            <a:ext cx="2703513" cy="183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7" name="Picture 9" descr="ISKOLA ÁTADÁS 03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26" b="20232"/>
          <a:stretch>
            <a:fillRect/>
          </a:stretch>
        </p:blipFill>
        <p:spPr bwMode="auto">
          <a:xfrm>
            <a:off x="4511675" y="4005264"/>
            <a:ext cx="3671888" cy="265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4690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2000"/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2000"/>
                                        <p:tgtEl>
                                          <p:spTgt spid="68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2000"/>
                                        <p:tgtEl>
                                          <p:spTgt spid="68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2000"/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2000"/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2000"/>
                                        <p:tgtEl>
                                          <p:spTgt spid="68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2000"/>
                                        <p:tgtEl>
                                          <p:spTgt spid="68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981200" y="44450"/>
            <a:ext cx="8229600" cy="1143000"/>
          </a:xfrm>
        </p:spPr>
        <p:txBody>
          <a:bodyPr/>
          <a:lstStyle/>
          <a:p>
            <a:r>
              <a:rPr lang="hu-HU" altLang="hu-HU" b="1" dirty="0"/>
              <a:t>Perifériák</a:t>
            </a:r>
          </a:p>
        </p:txBody>
      </p:sp>
      <p:sp>
        <p:nvSpPr>
          <p:cNvPr id="61444" name="Line 4"/>
          <p:cNvSpPr>
            <a:spLocks noChangeShapeType="1"/>
          </p:cNvSpPr>
          <p:nvPr/>
        </p:nvSpPr>
        <p:spPr bwMode="auto">
          <a:xfrm flipH="1">
            <a:off x="4440238" y="2924176"/>
            <a:ext cx="1439862" cy="5762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61445" name="Line 5"/>
          <p:cNvSpPr>
            <a:spLocks noChangeShapeType="1"/>
          </p:cNvSpPr>
          <p:nvPr/>
        </p:nvSpPr>
        <p:spPr bwMode="auto">
          <a:xfrm>
            <a:off x="6456364" y="2924176"/>
            <a:ext cx="1368425" cy="5762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61446" name="Text Box 6"/>
          <p:cNvSpPr txBox="1">
            <a:spLocks noChangeArrowheads="1"/>
          </p:cNvSpPr>
          <p:nvPr/>
        </p:nvSpPr>
        <p:spPr bwMode="auto">
          <a:xfrm>
            <a:off x="2063750" y="3500438"/>
            <a:ext cx="3671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u-HU" altLang="hu-HU" sz="2400" b="1" u="sng" dirty="0"/>
              <a:t>Beviteli eszközök</a:t>
            </a:r>
          </a:p>
        </p:txBody>
      </p:sp>
      <p:sp>
        <p:nvSpPr>
          <p:cNvPr id="61447" name="Text Box 7"/>
          <p:cNvSpPr txBox="1">
            <a:spLocks noChangeArrowheads="1"/>
          </p:cNvSpPr>
          <p:nvPr/>
        </p:nvSpPr>
        <p:spPr bwMode="auto">
          <a:xfrm>
            <a:off x="7177088" y="3500438"/>
            <a:ext cx="31670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u-HU" altLang="hu-HU" sz="2400" b="1" u="sng" dirty="0"/>
              <a:t>Kiviteli eszközök</a:t>
            </a:r>
          </a:p>
        </p:txBody>
      </p:sp>
      <p:sp>
        <p:nvSpPr>
          <p:cNvPr id="61448" name="Text Box 8"/>
          <p:cNvSpPr txBox="1">
            <a:spLocks noChangeArrowheads="1"/>
          </p:cNvSpPr>
          <p:nvPr/>
        </p:nvSpPr>
        <p:spPr bwMode="auto">
          <a:xfrm>
            <a:off x="1847850" y="4005264"/>
            <a:ext cx="3671888" cy="3201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hu-HU" altLang="hu-HU" dirty="0"/>
              <a:t>Ezeken keresztül vihetünk be adatokat a számítógépbe, adhatunk parancsot neki.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</a:pPr>
            <a:r>
              <a:rPr lang="hu-HU" altLang="hu-HU" sz="2000" dirty="0"/>
              <a:t> Billentyűzet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</a:pPr>
            <a:r>
              <a:rPr lang="hu-HU" altLang="hu-HU" sz="2000" dirty="0"/>
              <a:t> Egér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</a:pPr>
            <a:r>
              <a:rPr lang="hu-HU" altLang="hu-HU" sz="2000" dirty="0"/>
              <a:t> Szkenner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</a:pPr>
            <a:r>
              <a:rPr lang="hu-HU" altLang="hu-HU" sz="2000" dirty="0" err="1"/>
              <a:t>Joystic</a:t>
            </a:r>
            <a:endParaRPr lang="hu-HU" altLang="hu-HU" sz="2000" dirty="0"/>
          </a:p>
          <a:p>
            <a:pPr eaLnBrk="1" hangingPunct="1">
              <a:spcBef>
                <a:spcPct val="50000"/>
              </a:spcBef>
              <a:buFontTx/>
              <a:buChar char="•"/>
            </a:pPr>
            <a:endParaRPr lang="hu-HU" altLang="hu-HU" sz="2000" dirty="0"/>
          </a:p>
        </p:txBody>
      </p:sp>
      <p:sp>
        <p:nvSpPr>
          <p:cNvPr id="61449" name="Text Box 9"/>
          <p:cNvSpPr txBox="1">
            <a:spLocks noChangeArrowheads="1"/>
          </p:cNvSpPr>
          <p:nvPr/>
        </p:nvSpPr>
        <p:spPr bwMode="auto">
          <a:xfrm>
            <a:off x="6240463" y="4005264"/>
            <a:ext cx="4176712" cy="3201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hu-HU" altLang="hu-HU" dirty="0"/>
              <a:t>Ezek segítségével  tud „visszaüzenni” a felhasználónak a gép, ezeken keresztül jeleníthetjük meg adatainkat.</a:t>
            </a:r>
          </a:p>
          <a:p>
            <a:pPr lvl="2" eaLnBrk="1" hangingPunct="1">
              <a:spcBef>
                <a:spcPct val="50000"/>
              </a:spcBef>
              <a:buFontTx/>
              <a:buChar char="•"/>
            </a:pPr>
            <a:r>
              <a:rPr lang="hu-HU" altLang="hu-HU" sz="2000" dirty="0"/>
              <a:t> Monitor</a:t>
            </a:r>
          </a:p>
          <a:p>
            <a:pPr lvl="2" eaLnBrk="1" hangingPunct="1">
              <a:spcBef>
                <a:spcPct val="50000"/>
              </a:spcBef>
              <a:buFontTx/>
              <a:buChar char="•"/>
            </a:pPr>
            <a:r>
              <a:rPr lang="hu-HU" altLang="hu-HU" sz="2000" dirty="0"/>
              <a:t> Nyomtató</a:t>
            </a:r>
          </a:p>
          <a:p>
            <a:pPr lvl="2" eaLnBrk="1" hangingPunct="1">
              <a:spcBef>
                <a:spcPct val="50000"/>
              </a:spcBef>
              <a:buFontTx/>
              <a:buChar char="•"/>
            </a:pPr>
            <a:r>
              <a:rPr lang="hu-HU" altLang="hu-HU" sz="2000" dirty="0"/>
              <a:t> Hangszóró</a:t>
            </a:r>
          </a:p>
          <a:p>
            <a:pPr lvl="2" eaLnBrk="1" hangingPunct="1">
              <a:spcBef>
                <a:spcPct val="50000"/>
              </a:spcBef>
              <a:buFontTx/>
              <a:buChar char="•"/>
            </a:pPr>
            <a:r>
              <a:rPr lang="hu-HU" altLang="hu-HU" sz="2000" dirty="0"/>
              <a:t> Projektor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endParaRPr lang="hu-HU" altLang="hu-HU" sz="2000" dirty="0"/>
          </a:p>
        </p:txBody>
      </p:sp>
      <p:sp>
        <p:nvSpPr>
          <p:cNvPr id="10250" name="Rectangle 10"/>
          <p:cNvSpPr>
            <a:spLocks noChangeArrowheads="1"/>
          </p:cNvSpPr>
          <p:nvPr/>
        </p:nvSpPr>
        <p:spPr bwMode="auto">
          <a:xfrm>
            <a:off x="1919289" y="1125539"/>
            <a:ext cx="8497887" cy="17986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hu-HU" altLang="hu-HU"/>
          </a:p>
        </p:txBody>
      </p:sp>
      <p:sp>
        <p:nvSpPr>
          <p:cNvPr id="61452" name="Rectangle 12"/>
          <p:cNvSpPr>
            <a:spLocks noGrp="1" noChangeArrowheads="1"/>
          </p:cNvSpPr>
          <p:nvPr>
            <p:ph type="body" idx="4294967295"/>
          </p:nvPr>
        </p:nvSpPr>
        <p:spPr>
          <a:xfrm>
            <a:off x="1992313" y="1125538"/>
            <a:ext cx="8565620" cy="1143000"/>
          </a:xfrm>
          <a:noFill/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hu-HU" altLang="hu-HU" dirty="0" smtClean="0"/>
              <a:t>A </a:t>
            </a:r>
            <a:r>
              <a:rPr lang="hu-HU" altLang="hu-HU" b="1" dirty="0"/>
              <a:t>perifériá</a:t>
            </a:r>
            <a:r>
              <a:rPr lang="hu-HU" altLang="hu-HU" dirty="0"/>
              <a:t>t a külvilággal történő kapcsolattartásra használja a számítógép. </a:t>
            </a:r>
            <a:br>
              <a:rPr lang="hu-HU" altLang="hu-HU" dirty="0"/>
            </a:br>
            <a:endParaRPr lang="hu-HU" altLang="hu-HU" sz="2400" dirty="0"/>
          </a:p>
        </p:txBody>
      </p:sp>
    </p:spTree>
    <p:extLst>
      <p:ext uri="{BB962C8B-B14F-4D97-AF65-F5344CB8AC3E}">
        <p14:creationId xmlns:p14="http://schemas.microsoft.com/office/powerpoint/2010/main" val="3172157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2000"/>
                                        <p:tgtEl>
                                          <p:spTgt spid="61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2000"/>
                                        <p:tgtEl>
                                          <p:spTgt spid="614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2000"/>
                                        <p:tgtEl>
                                          <p:spTgt spid="61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2000"/>
                                        <p:tgtEl>
                                          <p:spTgt spid="6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2000"/>
                                        <p:tgtEl>
                                          <p:spTgt spid="614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2000"/>
                                        <p:tgtEl>
                                          <p:spTgt spid="614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2000"/>
                                        <p:tgtEl>
                                          <p:spTgt spid="614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4" dur="2000"/>
                                        <p:tgtEl>
                                          <p:spTgt spid="614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2000"/>
                                        <p:tgtEl>
                                          <p:spTgt spid="614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2000"/>
                                        <p:tgtEl>
                                          <p:spTgt spid="614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2000"/>
                                        <p:tgtEl>
                                          <p:spTgt spid="614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0" dur="2000"/>
                                        <p:tgtEl>
                                          <p:spTgt spid="614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3" dur="2000"/>
                                        <p:tgtEl>
                                          <p:spTgt spid="614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6" dur="2000"/>
                                        <p:tgtEl>
                                          <p:spTgt spid="614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682750" y="53975"/>
            <a:ext cx="8229600" cy="782638"/>
          </a:xfrm>
        </p:spPr>
        <p:txBody>
          <a:bodyPr/>
          <a:lstStyle/>
          <a:p>
            <a:pPr algn="l"/>
            <a:r>
              <a:rPr lang="hu-HU" altLang="hu-HU" sz="2800" b="1" dirty="0"/>
              <a:t>Billentyűzet</a:t>
            </a:r>
            <a:r>
              <a:rPr lang="hu-HU" altLang="hu-HU" sz="2800" b="1" dirty="0">
                <a:solidFill>
                  <a:srgbClr val="FFCC00"/>
                </a:solidFill>
              </a:rPr>
              <a:t>  </a:t>
            </a:r>
            <a:r>
              <a:rPr lang="hu-HU" altLang="hu-HU" sz="2000" b="1" dirty="0"/>
              <a:t>(beviteli eszköz)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631950" y="981075"/>
            <a:ext cx="6769100" cy="2808288"/>
          </a:xfrm>
        </p:spPr>
        <p:txBody>
          <a:bodyPr/>
          <a:lstStyle/>
          <a:p>
            <a:r>
              <a:rPr lang="hu-HU" altLang="hu-HU" sz="2400" dirty="0"/>
              <a:t>A számítógép billentyűzete nélkülözhetetlen a számok és a folyamatos szöveg beviteléhez. A számítógép billentyűzetén egy </a:t>
            </a:r>
            <a:r>
              <a:rPr lang="hu-HU" altLang="hu-HU" sz="2400" b="1" u="sng" dirty="0" smtClean="0"/>
              <a:t>írógép-billentyűzet</a:t>
            </a:r>
            <a:r>
              <a:rPr lang="hu-HU" altLang="hu-HU" sz="2400" dirty="0" smtClean="0"/>
              <a:t>, </a:t>
            </a:r>
            <a:r>
              <a:rPr lang="hu-HU" altLang="hu-HU" sz="2400" dirty="0"/>
              <a:t>egy </a:t>
            </a:r>
            <a:r>
              <a:rPr lang="hu-HU" altLang="hu-HU" sz="2400" b="1" u="sng" dirty="0"/>
              <a:t>számbeviteli </a:t>
            </a:r>
            <a:r>
              <a:rPr lang="hu-HU" altLang="hu-HU" sz="2400" b="1" u="sng" dirty="0" smtClean="0"/>
              <a:t>mező</a:t>
            </a:r>
            <a:r>
              <a:rPr lang="hu-HU" altLang="hu-HU" sz="2400" dirty="0" smtClean="0"/>
              <a:t>, </a:t>
            </a:r>
            <a:r>
              <a:rPr lang="hu-HU" altLang="hu-HU" sz="2400" dirty="0"/>
              <a:t>különböző feladatok gyors elvégzését lehetővé tevő </a:t>
            </a:r>
            <a:r>
              <a:rPr lang="hu-HU" altLang="hu-HU" sz="2400" b="1" u="sng" dirty="0"/>
              <a:t>funkcióbillentyűk</a:t>
            </a:r>
            <a:r>
              <a:rPr lang="hu-HU" altLang="hu-HU" sz="2400" dirty="0"/>
              <a:t> és a </a:t>
            </a:r>
            <a:r>
              <a:rPr lang="hu-HU" altLang="hu-HU" sz="2400" b="1" dirty="0"/>
              <a:t>képernyőn</a:t>
            </a:r>
            <a:r>
              <a:rPr lang="hu-HU" altLang="hu-HU" sz="2400" dirty="0"/>
              <a:t> való mozgáshoz szükséges </a:t>
            </a:r>
            <a:r>
              <a:rPr lang="hu-HU" altLang="hu-HU" sz="2400" b="1" u="sng" dirty="0"/>
              <a:t>nyílbillentyűk (vezérlőbillentyűk)</a:t>
            </a:r>
            <a:r>
              <a:rPr lang="hu-HU" altLang="hu-HU" sz="2400" dirty="0"/>
              <a:t> vannak. </a:t>
            </a:r>
          </a:p>
        </p:txBody>
      </p:sp>
      <p:pic>
        <p:nvPicPr>
          <p:cNvPr id="62468" name="Picture 4" descr="klaviatur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9" y="4581525"/>
            <a:ext cx="3455987" cy="2090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69" name="Picture 5" descr="klaviatura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1050" y="1773238"/>
            <a:ext cx="19050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0" name="Picture 6" descr="klaviatura_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0101" y="4076700"/>
            <a:ext cx="4568825" cy="148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72" name="Text Box 8"/>
          <p:cNvSpPr txBox="1">
            <a:spLocks noChangeArrowheads="1"/>
          </p:cNvSpPr>
          <p:nvPr/>
        </p:nvSpPr>
        <p:spPr bwMode="auto">
          <a:xfrm>
            <a:off x="5880100" y="5681664"/>
            <a:ext cx="4787900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u-HU" altLang="hu-HU"/>
              <a:t>Leggyakoribb a 104 gombos billentyűzet, de ennél több gombosak is léteznek (pl. multimédiás billentyűzet)</a:t>
            </a:r>
          </a:p>
        </p:txBody>
      </p:sp>
    </p:spTree>
    <p:extLst>
      <p:ext uri="{BB962C8B-B14F-4D97-AF65-F5344CB8AC3E}">
        <p14:creationId xmlns:p14="http://schemas.microsoft.com/office/powerpoint/2010/main" val="804495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2000"/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2000"/>
                                        <p:tgtEl>
                                          <p:spTgt spid="62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2000"/>
                                        <p:tgtEl>
                                          <p:spTgt spid="62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2000"/>
                                        <p:tgtEl>
                                          <p:spTgt spid="62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2000"/>
                                        <p:tgtEl>
                                          <p:spTgt spid="62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7" grpId="0" build="p"/>
      <p:bldP spid="6247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774825" y="260350"/>
            <a:ext cx="3600450" cy="706438"/>
          </a:xfrm>
        </p:spPr>
        <p:txBody>
          <a:bodyPr/>
          <a:lstStyle/>
          <a:p>
            <a:pPr algn="l"/>
            <a:r>
              <a:rPr lang="hu-HU" altLang="hu-HU" sz="2800" b="1" dirty="0"/>
              <a:t>Egér </a:t>
            </a:r>
            <a:r>
              <a:rPr lang="hu-HU" altLang="hu-HU" sz="2800" b="1" dirty="0">
                <a:solidFill>
                  <a:srgbClr val="FFCC00"/>
                </a:solidFill>
              </a:rPr>
              <a:t>  </a:t>
            </a:r>
            <a:r>
              <a:rPr lang="hu-HU" altLang="hu-HU" sz="2000" b="1" dirty="0"/>
              <a:t>(beviteli eszköz)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03389" y="981075"/>
            <a:ext cx="6264275" cy="55435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altLang="hu-HU" sz="2400" dirty="0"/>
              <a:t>A </a:t>
            </a:r>
            <a:r>
              <a:rPr lang="hu-HU" altLang="hu-HU" sz="2400" b="1" dirty="0"/>
              <a:t>számítógépes egér</a:t>
            </a:r>
            <a:r>
              <a:rPr lang="hu-HU" altLang="hu-HU" sz="2400" dirty="0"/>
              <a:t> egy kézi </a:t>
            </a:r>
            <a:r>
              <a:rPr lang="hu-HU" altLang="hu-HU" sz="2400" dirty="0" smtClean="0"/>
              <a:t>mutatóeszköz</a:t>
            </a:r>
            <a:r>
              <a:rPr lang="hu-HU" altLang="hu-HU" sz="2400" dirty="0"/>
              <a:t> </a:t>
            </a:r>
            <a:r>
              <a:rPr lang="hu-HU" altLang="hu-HU" sz="2400" dirty="0" smtClean="0"/>
              <a:t>számítógépekhez</a:t>
            </a:r>
            <a:r>
              <a:rPr lang="hu-HU" altLang="hu-HU" sz="2400" dirty="0"/>
              <a:t>. Az egér mozgatása többnyire a monitor képernyőjén megjelenő kurzor helyzetét befolyásolja. Az egér gombjainak használatát kattintásnak nevezik. </a:t>
            </a:r>
            <a:br>
              <a:rPr lang="hu-HU" altLang="hu-HU" sz="2400" dirty="0"/>
            </a:br>
            <a:endParaRPr lang="hu-HU" altLang="hu-HU" sz="2400" dirty="0"/>
          </a:p>
          <a:p>
            <a:r>
              <a:rPr lang="hu-HU" altLang="hu-HU" sz="2400" b="1" u="sng" dirty="0"/>
              <a:t>Mechanikus egér</a:t>
            </a:r>
            <a:r>
              <a:rPr lang="hu-HU" altLang="hu-HU" sz="2400" dirty="0"/>
              <a:t/>
            </a:r>
            <a:br>
              <a:rPr lang="hu-HU" altLang="hu-HU" sz="2400" dirty="0"/>
            </a:br>
            <a:r>
              <a:rPr lang="hu-HU" altLang="hu-HU" sz="2400" dirty="0"/>
              <a:t>Az egér belsejében található érzékelő (golyó) felismeri és továbbítja a számítógép felé az egér mozgását egy sima felületen. </a:t>
            </a:r>
            <a:br>
              <a:rPr lang="hu-HU" altLang="hu-HU" sz="2400" dirty="0"/>
            </a:br>
            <a:endParaRPr lang="hu-HU" altLang="hu-HU" sz="2400" dirty="0"/>
          </a:p>
          <a:p>
            <a:r>
              <a:rPr lang="hu-HU" altLang="hu-HU" sz="2400" b="1" u="sng" dirty="0"/>
              <a:t>Optikai egér</a:t>
            </a:r>
            <a:br>
              <a:rPr lang="hu-HU" altLang="hu-HU" sz="2400" b="1" u="sng" dirty="0"/>
            </a:br>
            <a:r>
              <a:rPr lang="hu-HU" altLang="hu-HU" sz="2400" dirty="0"/>
              <a:t>a mozgásokat egy optikai szenzor segítségével ismerte fel, mely egy fénykibocsátó diódát használt a megvilágításhoz. Nincs vezetéke. </a:t>
            </a:r>
          </a:p>
        </p:txBody>
      </p:sp>
      <p:pic>
        <p:nvPicPr>
          <p:cNvPr id="63492" name="Picture 4" descr="Dana_eger_SDMO_136_whit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5575" y="2360084"/>
            <a:ext cx="1355725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3" name="Picture 5" descr="eger_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1050" y="4814888"/>
            <a:ext cx="2001838" cy="149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7" name="Picture 9" descr="eger_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1003" y="1799697"/>
            <a:ext cx="1498600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8" name="Picture 10" descr="300px-Mouse-mechanism-cutawa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1300" y="3429000"/>
            <a:ext cx="1428750" cy="117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7" name="Picture 11" descr="muis-man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7613" y="350309"/>
            <a:ext cx="1722437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9635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2000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2000"/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2000"/>
                                        <p:tgtEl>
                                          <p:spTgt spid="63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2000"/>
                                        <p:tgtEl>
                                          <p:spTgt spid="63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2000"/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2000"/>
                                        <p:tgtEl>
                                          <p:spTgt spid="63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2000"/>
                                        <p:tgtEl>
                                          <p:spTgt spid="63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981200" y="274639"/>
            <a:ext cx="6726238" cy="708025"/>
          </a:xfrm>
        </p:spPr>
        <p:txBody>
          <a:bodyPr/>
          <a:lstStyle/>
          <a:p>
            <a:pPr algn="l"/>
            <a:r>
              <a:rPr lang="hu-HU" altLang="hu-HU" sz="3200" b="1" dirty="0"/>
              <a:t>Szkenner</a:t>
            </a:r>
            <a:r>
              <a:rPr lang="hu-HU" altLang="hu-HU" sz="3500" b="1" dirty="0">
                <a:solidFill>
                  <a:srgbClr val="FFCC00"/>
                </a:solidFill>
              </a:rPr>
              <a:t>   </a:t>
            </a:r>
            <a:r>
              <a:rPr lang="hu-HU" altLang="hu-HU" sz="2800" b="1" dirty="0"/>
              <a:t>(beviteli eszköz)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847850" y="1268413"/>
            <a:ext cx="8229600" cy="4533900"/>
          </a:xfrm>
        </p:spPr>
        <p:txBody>
          <a:bodyPr/>
          <a:lstStyle/>
          <a:p>
            <a:r>
              <a:rPr lang="hu-HU" altLang="hu-HU" sz="2400" dirty="0"/>
              <a:t>A </a:t>
            </a:r>
            <a:r>
              <a:rPr lang="hu-HU" altLang="hu-HU" sz="2400" b="1" dirty="0"/>
              <a:t>szkenner</a:t>
            </a:r>
            <a:r>
              <a:rPr lang="hu-HU" altLang="hu-HU" sz="2400" dirty="0"/>
              <a:t> (más néven </a:t>
            </a:r>
            <a:r>
              <a:rPr lang="hu-HU" altLang="hu-HU" sz="2400" b="1" dirty="0"/>
              <a:t>lapolvasó</a:t>
            </a:r>
            <a:r>
              <a:rPr lang="hu-HU" altLang="hu-HU" sz="2400" dirty="0"/>
              <a:t>) a számítógép olyan perifériája, mely szövegek, képek, digitalizálására, számítógépbe való bevitelére szolgál. </a:t>
            </a:r>
          </a:p>
        </p:txBody>
      </p:sp>
      <p:pic>
        <p:nvPicPr>
          <p:cNvPr id="13317" name="Picture 4" descr="mustek_scanexpress_a3_usb-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88" y="2565401"/>
            <a:ext cx="2736850" cy="164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5" descr="scanner_placeme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89" y="4437064"/>
            <a:ext cx="2790825" cy="209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Picture 6" descr="scann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664" y="2997200"/>
            <a:ext cx="3781425" cy="325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6948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703388" y="765175"/>
            <a:ext cx="8229600" cy="706438"/>
          </a:xfrm>
        </p:spPr>
        <p:txBody>
          <a:bodyPr/>
          <a:lstStyle/>
          <a:p>
            <a:pPr algn="l"/>
            <a:r>
              <a:rPr lang="hu-HU" altLang="hu-HU" sz="2800" b="1" dirty="0" err="1"/>
              <a:t>Joystic</a:t>
            </a:r>
            <a:r>
              <a:rPr lang="hu-HU" altLang="hu-HU" sz="2800" b="1" dirty="0"/>
              <a:t> – botkormány   </a:t>
            </a:r>
            <a:r>
              <a:rPr lang="hu-HU" altLang="hu-HU" sz="4000" dirty="0"/>
              <a:t> </a:t>
            </a:r>
            <a:r>
              <a:rPr lang="hu-HU" altLang="hu-HU" sz="2000" b="1" dirty="0"/>
              <a:t>(beviteli eszköz)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919289" y="2324100"/>
            <a:ext cx="5627687" cy="4533900"/>
          </a:xfrm>
        </p:spPr>
        <p:txBody>
          <a:bodyPr/>
          <a:lstStyle/>
          <a:p>
            <a:pPr algn="just"/>
            <a:r>
              <a:rPr lang="hu-HU" altLang="hu-HU" sz="2400" dirty="0"/>
              <a:t>Speciális feladatra alkalmas beviteli eszköz. </a:t>
            </a:r>
            <a:r>
              <a:rPr lang="hu-HU" altLang="hu-HU" sz="2400" dirty="0" smtClean="0"/>
              <a:t> A </a:t>
            </a:r>
            <a:r>
              <a:rPr lang="hu-HU" altLang="hu-HU" sz="2400" dirty="0"/>
              <a:t>repülőgépek vezérlőberendezéseit utánzó szerkezetek, amelyeket </a:t>
            </a:r>
            <a:r>
              <a:rPr lang="hu-HU" altLang="hu-HU" sz="2400" b="1" dirty="0"/>
              <a:t>számítógépes játékokhoz</a:t>
            </a:r>
            <a:r>
              <a:rPr lang="hu-HU" altLang="hu-HU" sz="2400" dirty="0"/>
              <a:t> és repülőgép-szimulátor programokhoz használnak.</a:t>
            </a:r>
            <a:r>
              <a:rPr lang="hu-HU" altLang="hu-HU" dirty="0"/>
              <a:t> </a:t>
            </a:r>
          </a:p>
        </p:txBody>
      </p:sp>
      <p:pic>
        <p:nvPicPr>
          <p:cNvPr id="14341" name="Picture 4" descr="m_Joystic_J4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125" y="333375"/>
            <a:ext cx="2209800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5" descr="rockete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788" y="3333750"/>
            <a:ext cx="2501900" cy="333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Picture 6" descr="joy3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3188" y="4633912"/>
            <a:ext cx="1905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353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0225" y="357983"/>
            <a:ext cx="8229600" cy="561975"/>
          </a:xfrm>
        </p:spPr>
        <p:txBody>
          <a:bodyPr/>
          <a:lstStyle/>
          <a:p>
            <a:pPr algn="l"/>
            <a:r>
              <a:rPr lang="hu-HU" altLang="hu-HU" sz="2800" b="1" dirty="0"/>
              <a:t>Képernyő – monitor</a:t>
            </a:r>
            <a:r>
              <a:rPr lang="hu-HU" altLang="hu-HU" sz="3100" b="1" dirty="0"/>
              <a:t>   </a:t>
            </a:r>
            <a:r>
              <a:rPr lang="hu-HU" altLang="hu-HU" sz="2000" b="1" dirty="0"/>
              <a:t>(kiviteli eszköz)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38717" y="919958"/>
            <a:ext cx="6408738" cy="2087563"/>
          </a:xfrm>
        </p:spPr>
        <p:txBody>
          <a:bodyPr/>
          <a:lstStyle/>
          <a:p>
            <a:r>
              <a:rPr lang="hu-HU" altLang="hu-HU" sz="2400" dirty="0"/>
              <a:t>Szövegek, képek megjelenítésére alkalmas eszköz. A képernyőn keresztül „üzen” a számítógép a felhasználónak. A számítógéphez való csatlakozásához vezérlőkártya szükséges.</a:t>
            </a:r>
          </a:p>
        </p:txBody>
      </p:sp>
      <p:sp>
        <p:nvSpPr>
          <p:cNvPr id="65540" name="Rectangle 4"/>
          <p:cNvSpPr>
            <a:spLocks noChangeArrowheads="1"/>
          </p:cNvSpPr>
          <p:nvPr/>
        </p:nvSpPr>
        <p:spPr bwMode="auto">
          <a:xfrm>
            <a:off x="988483" y="2846389"/>
            <a:ext cx="4319058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Blip>
                <a:blip r:embed="rId2"/>
              </a:buBlip>
              <a:defRPr/>
            </a:pPr>
            <a:r>
              <a:rPr lang="hu-HU" sz="2000" dirty="0">
                <a:latin typeface="Arial" charset="0"/>
              </a:rPr>
              <a:t>A monitorra jellemző adatok:</a:t>
            </a:r>
          </a:p>
          <a:p>
            <a:pPr marL="742950" lvl="1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/>
            </a:pPr>
            <a:r>
              <a:rPr lang="hu-HU" sz="2000" dirty="0">
                <a:latin typeface="Arial" charset="0"/>
              </a:rPr>
              <a:t>Képátmérő (pl. 17´)</a:t>
            </a:r>
          </a:p>
          <a:p>
            <a:pPr marL="742950" lvl="1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/>
            </a:pPr>
            <a:r>
              <a:rPr lang="hu-HU" sz="2000" dirty="0">
                <a:latin typeface="Arial" charset="0"/>
              </a:rPr>
              <a:t>Felbontás – képpontok száma </a:t>
            </a:r>
            <a:br>
              <a:rPr lang="hu-HU" sz="2000" dirty="0">
                <a:latin typeface="Arial" charset="0"/>
              </a:rPr>
            </a:br>
            <a:r>
              <a:rPr lang="hu-HU" sz="2000" dirty="0">
                <a:latin typeface="Arial" charset="0"/>
              </a:rPr>
              <a:t>(pl. 1024x768)</a:t>
            </a:r>
          </a:p>
          <a:p>
            <a:pPr marL="742950" lvl="1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/>
            </a:pPr>
            <a:r>
              <a:rPr lang="hu-HU" sz="2000" dirty="0">
                <a:latin typeface="Arial" charset="0"/>
              </a:rPr>
              <a:t>Színmélység </a:t>
            </a:r>
            <a:br>
              <a:rPr lang="hu-HU" sz="2000" dirty="0">
                <a:latin typeface="Arial" charset="0"/>
              </a:rPr>
            </a:br>
            <a:r>
              <a:rPr lang="hu-HU" sz="2000" dirty="0">
                <a:latin typeface="Arial" charset="0"/>
              </a:rPr>
              <a:t>(pl. 32 bites, 16,7 millió szín)</a:t>
            </a:r>
          </a:p>
        </p:txBody>
      </p:sp>
      <p:pic>
        <p:nvPicPr>
          <p:cNvPr id="65543" name="Picture 7" descr="monito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1" y="4932363"/>
            <a:ext cx="2411413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4" name="Picture 8" descr="monitor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1050" y="3062289"/>
            <a:ext cx="2120900" cy="159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45" name="Line 9"/>
          <p:cNvSpPr>
            <a:spLocks noChangeShapeType="1"/>
          </p:cNvSpPr>
          <p:nvPr/>
        </p:nvSpPr>
        <p:spPr bwMode="auto">
          <a:xfrm>
            <a:off x="8904288" y="3211514"/>
            <a:ext cx="1008062" cy="1081087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/>
          </a:p>
        </p:txBody>
      </p:sp>
      <p:pic>
        <p:nvPicPr>
          <p:cNvPr id="65546" name="Picture 10" descr="monitor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06" t="6177" r="16768" b="10158"/>
          <a:stretch>
            <a:fillRect/>
          </a:stretch>
        </p:blipFill>
        <p:spPr bwMode="auto">
          <a:xfrm>
            <a:off x="5880101" y="4938713"/>
            <a:ext cx="2087563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8" name="Picture 12" descr="Flat monito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825" y="3060701"/>
            <a:ext cx="1689100" cy="159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49" name="Line 13"/>
          <p:cNvSpPr>
            <a:spLocks noChangeShapeType="1"/>
          </p:cNvSpPr>
          <p:nvPr/>
        </p:nvSpPr>
        <p:spPr bwMode="auto">
          <a:xfrm flipV="1">
            <a:off x="7248525" y="3355975"/>
            <a:ext cx="863600" cy="1081088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/>
          </a:p>
        </p:txBody>
      </p:sp>
      <p:pic>
        <p:nvPicPr>
          <p:cNvPr id="65550" name="Picture 14" descr="vga kárty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0739" y="1063626"/>
            <a:ext cx="2047875" cy="178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3586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2000"/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2000"/>
                                        <p:tgtEl>
                                          <p:spTgt spid="65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2000"/>
                                        <p:tgtEl>
                                          <p:spTgt spid="65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2000"/>
                                        <p:tgtEl>
                                          <p:spTgt spid="65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2000"/>
                                        <p:tgtEl>
                                          <p:spTgt spid="65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2000"/>
                                        <p:tgtEl>
                                          <p:spTgt spid="65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2000"/>
                                        <p:tgtEl>
                                          <p:spTgt spid="65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2000"/>
                                        <p:tgtEl>
                                          <p:spTgt spid="65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2000"/>
                                        <p:tgtEl>
                                          <p:spTgt spid="65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9" grpId="0" build="p"/>
      <p:bldP spid="6554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774825" y="115889"/>
            <a:ext cx="8229600" cy="777875"/>
          </a:xfrm>
        </p:spPr>
        <p:txBody>
          <a:bodyPr/>
          <a:lstStyle/>
          <a:p>
            <a:pPr algn="l"/>
            <a:r>
              <a:rPr lang="hu-HU" altLang="hu-HU" sz="2800" b="1" dirty="0"/>
              <a:t>Nyomtató – printer</a:t>
            </a:r>
            <a:r>
              <a:rPr lang="hu-HU" altLang="hu-HU" dirty="0"/>
              <a:t> </a:t>
            </a:r>
            <a:r>
              <a:rPr lang="hu-HU" altLang="hu-HU" sz="2000" b="1" dirty="0"/>
              <a:t>(kiviteli eszköz)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847850" y="981075"/>
            <a:ext cx="8229600" cy="55435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hu-HU" altLang="hu-HU" sz="2400"/>
              <a:t>A </a:t>
            </a:r>
            <a:r>
              <a:rPr lang="hu-HU" altLang="hu-HU" sz="2400" b="1"/>
              <a:t>nyomtatók</a:t>
            </a:r>
            <a:r>
              <a:rPr lang="hu-HU" altLang="hu-HU" sz="2400"/>
              <a:t> lényegében ugyanazt a feladatot végzik el, mint a </a:t>
            </a:r>
            <a:r>
              <a:rPr lang="hu-HU" altLang="hu-HU" sz="2400" b="1"/>
              <a:t>monitorok</a:t>
            </a:r>
            <a:r>
              <a:rPr lang="hu-HU" altLang="hu-HU" sz="2400"/>
              <a:t>, viszont nem a </a:t>
            </a:r>
            <a:r>
              <a:rPr lang="hu-HU" altLang="hu-HU" sz="2400" b="1"/>
              <a:t>képernyőn</a:t>
            </a:r>
            <a:r>
              <a:rPr lang="hu-HU" altLang="hu-HU" sz="2400"/>
              <a:t> jelenítik meg az információt, hanem papírra vagy valamilyen nyomtatható felületre rögzítik azt. A nyomtatás történhet feketében vagy színesben is, a nyomtatótól függően. </a:t>
            </a:r>
            <a:br>
              <a:rPr lang="hu-HU" altLang="hu-HU" sz="2400"/>
            </a:br>
            <a:endParaRPr lang="hu-HU" altLang="hu-HU" sz="2400"/>
          </a:p>
          <a:p>
            <a:pPr>
              <a:lnSpc>
                <a:spcPct val="90000"/>
              </a:lnSpc>
            </a:pPr>
            <a:r>
              <a:rPr lang="hu-HU" altLang="hu-HU" sz="2400"/>
              <a:t>A nyomtatók típusai:</a:t>
            </a:r>
          </a:p>
          <a:p>
            <a:pPr lvl="1">
              <a:lnSpc>
                <a:spcPct val="90000"/>
              </a:lnSpc>
            </a:pPr>
            <a:r>
              <a:rPr lang="hu-HU" altLang="hu-HU" sz="2000"/>
              <a:t>Mátrixnyomtatók</a:t>
            </a:r>
          </a:p>
          <a:p>
            <a:pPr lvl="1">
              <a:lnSpc>
                <a:spcPct val="90000"/>
              </a:lnSpc>
            </a:pPr>
            <a:r>
              <a:rPr lang="hu-HU" altLang="hu-HU" sz="2000"/>
              <a:t>Tintasugaras nyomtatók</a:t>
            </a:r>
          </a:p>
          <a:p>
            <a:pPr lvl="1">
              <a:lnSpc>
                <a:spcPct val="90000"/>
              </a:lnSpc>
            </a:pPr>
            <a:r>
              <a:rPr lang="hu-HU" altLang="hu-HU" sz="2000"/>
              <a:t>Lézer nyomtatók</a:t>
            </a:r>
            <a:br>
              <a:rPr lang="hu-HU" altLang="hu-HU" sz="2000"/>
            </a:br>
            <a:endParaRPr lang="hu-HU" altLang="hu-HU" sz="2000"/>
          </a:p>
          <a:p>
            <a:pPr>
              <a:lnSpc>
                <a:spcPct val="90000"/>
              </a:lnSpc>
            </a:pPr>
            <a:r>
              <a:rPr lang="hu-HU" altLang="hu-HU" sz="2400"/>
              <a:t>A nyomtatókra jellemző adatok:</a:t>
            </a:r>
          </a:p>
          <a:p>
            <a:pPr lvl="1">
              <a:lnSpc>
                <a:spcPct val="90000"/>
              </a:lnSpc>
            </a:pPr>
            <a:r>
              <a:rPr lang="hu-HU" altLang="hu-HU" sz="2000"/>
              <a:t>Nyomtatási sebesség (lap/perc)</a:t>
            </a:r>
          </a:p>
          <a:p>
            <a:pPr lvl="1">
              <a:lnSpc>
                <a:spcPct val="90000"/>
              </a:lnSpc>
            </a:pPr>
            <a:r>
              <a:rPr lang="hu-HU" altLang="hu-HU" sz="2000"/>
              <a:t>Nyomtatási minőség (képpont/inch, dpi)</a:t>
            </a:r>
          </a:p>
        </p:txBody>
      </p:sp>
      <p:pic>
        <p:nvPicPr>
          <p:cNvPr id="66564" name="Picture 4" descr="hp-laserjet-1200-laser-print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025" y="5084763"/>
            <a:ext cx="2108200" cy="146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7" name="Picture 7" descr="Nyomtató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638" y="3068638"/>
            <a:ext cx="2089150" cy="164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9" name="Picture 9" descr="fotonyomtata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688" y="3068639"/>
            <a:ext cx="2462212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0642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2000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2000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2000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2000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2000"/>
                                        <p:tgtEl>
                                          <p:spTgt spid="66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2000"/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2000"/>
                                        <p:tgtEl>
                                          <p:spTgt spid="66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2000"/>
                                        <p:tgtEl>
                                          <p:spTgt spid="66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2000"/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8" dur="2000"/>
                                        <p:tgtEl>
                                          <p:spTgt spid="66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1" dur="2000"/>
                                        <p:tgtEl>
                                          <p:spTgt spid="665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774825" y="188913"/>
            <a:ext cx="8229600" cy="576262"/>
          </a:xfrm>
        </p:spPr>
        <p:txBody>
          <a:bodyPr>
            <a:normAutofit fontScale="90000"/>
          </a:bodyPr>
          <a:lstStyle/>
          <a:p>
            <a:pPr algn="l"/>
            <a:r>
              <a:rPr lang="hu-HU" altLang="hu-HU" sz="2800" b="1" dirty="0"/>
              <a:t>Hangszóró</a:t>
            </a:r>
            <a:r>
              <a:rPr lang="hu-HU" altLang="hu-HU" sz="4000" dirty="0"/>
              <a:t> </a:t>
            </a:r>
            <a:r>
              <a:rPr lang="hu-HU" altLang="hu-HU" sz="2000" b="1" dirty="0"/>
              <a:t>(kiviteli eszköz)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45067" y="982133"/>
            <a:ext cx="5566833" cy="424709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hu-HU" altLang="hu-HU" sz="2400" dirty="0"/>
              <a:t>A hangeffektusok, zenei betétek megszólaltatása a hangszórókon, hangfalakon keresztül történik. Ez a hangkártyák segítségével lehetséges.</a:t>
            </a:r>
            <a:br>
              <a:rPr lang="hu-HU" altLang="hu-HU" sz="2400" dirty="0"/>
            </a:br>
            <a:endParaRPr lang="hu-HU" altLang="hu-HU" sz="2400" dirty="0"/>
          </a:p>
          <a:p>
            <a:pPr>
              <a:lnSpc>
                <a:spcPct val="80000"/>
              </a:lnSpc>
            </a:pPr>
            <a:r>
              <a:rPr lang="hu-HU" altLang="hu-HU" sz="2400" dirty="0"/>
              <a:t>A multimédia térhódításával egyre elterjedtebb lesz.</a:t>
            </a:r>
            <a:br>
              <a:rPr lang="hu-HU" altLang="hu-HU" sz="2400" dirty="0"/>
            </a:br>
            <a:r>
              <a:rPr lang="hu-HU" altLang="hu-HU" sz="2400" dirty="0"/>
              <a:t/>
            </a:r>
            <a:br>
              <a:rPr lang="hu-HU" altLang="hu-HU" sz="2400" dirty="0"/>
            </a:br>
            <a:endParaRPr lang="hu-HU" altLang="hu-HU" sz="2400" dirty="0"/>
          </a:p>
        </p:txBody>
      </p:sp>
      <p:pic>
        <p:nvPicPr>
          <p:cNvPr id="17413" name="Picture 4" descr="hangfala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826" y="3357564"/>
            <a:ext cx="3171825" cy="185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5" descr="hangkarty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825" y="549275"/>
            <a:ext cx="3168650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1021822" y="4008260"/>
            <a:ext cx="5290078" cy="1661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hu-HU" sz="2400" dirty="0">
                <a:latin typeface="+mj-lt"/>
              </a:rPr>
              <a:t>Multimédia: olyan alkalmazásokat jelent, amelyekben a hang,  kép, a mozgókép egységet alkot. </a:t>
            </a:r>
            <a:endParaRPr lang="hu-HU" sz="2000" dirty="0">
              <a:latin typeface="+mj-lt"/>
            </a:endParaRPr>
          </a:p>
          <a:p>
            <a:pPr>
              <a:spcBef>
                <a:spcPct val="50000"/>
              </a:spcBef>
              <a:defRPr/>
            </a:pPr>
            <a:endParaRPr lang="hu-HU" sz="20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7318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369</Words>
  <Application>Microsoft Office PowerPoint</Application>
  <PresentationFormat>Szélesvásznú</PresentationFormat>
  <Paragraphs>51</Paragraphs>
  <Slides>10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Wingdings</vt:lpstr>
      <vt:lpstr>Office-téma</vt:lpstr>
      <vt:lpstr>Perifériák</vt:lpstr>
      <vt:lpstr>Perifériák</vt:lpstr>
      <vt:lpstr>Billentyűzet  (beviteli eszköz)</vt:lpstr>
      <vt:lpstr>Egér   (beviteli eszköz)</vt:lpstr>
      <vt:lpstr>Szkenner   (beviteli eszköz)</vt:lpstr>
      <vt:lpstr>Joystic – botkormány    (beviteli eszköz)</vt:lpstr>
      <vt:lpstr>Képernyő – monitor   (kiviteli eszköz)</vt:lpstr>
      <vt:lpstr>Nyomtató – printer (kiviteli eszköz)</vt:lpstr>
      <vt:lpstr>Hangszóró (kiviteli eszköz)</vt:lpstr>
      <vt:lpstr>Projektor – kivetítő (kiviteli eszköz)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Perifériák</dc:title>
  <dc:creator>user</dc:creator>
  <cp:lastModifiedBy>user</cp:lastModifiedBy>
  <cp:revision>1</cp:revision>
  <dcterms:created xsi:type="dcterms:W3CDTF">2019-06-25T07:24:09Z</dcterms:created>
  <dcterms:modified xsi:type="dcterms:W3CDTF">2019-06-25T07:24:21Z</dcterms:modified>
</cp:coreProperties>
</file>